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notesSlides/notesSlide2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14.xml" ContentType="application/vnd.openxmlformats-officedocument.presentationml.notesSlid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2.xml" ContentType="application/vnd.openxmlformats-officedocument.them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7" r:id="rId5"/>
    <p:sldId id="268" r:id="rId6"/>
    <p:sldId id="259" r:id="rId7"/>
    <p:sldId id="261" r:id="rId8"/>
    <p:sldId id="262" r:id="rId9"/>
    <p:sldId id="263" r:id="rId10"/>
    <p:sldId id="269" r:id="rId11"/>
    <p:sldId id="265" r:id="rId12"/>
    <p:sldId id="272" r:id="rId13"/>
    <p:sldId id="273" r:id="rId14"/>
    <p:sldId id="274" r:id="rId15"/>
    <p:sldId id="275" r:id="rId16"/>
    <p:sldId id="277" r:id="rId17"/>
    <p:sldId id="276" r:id="rId18"/>
    <p:sldId id="278" r:id="rId19"/>
    <p:sldId id="280" r:id="rId20"/>
    <p:sldId id="279" r:id="rId21"/>
    <p:sldId id="282" r:id="rId22"/>
    <p:sldId id="285" r:id="rId23"/>
    <p:sldId id="284" r:id="rId24"/>
    <p:sldId id="286" r:id="rId25"/>
    <p:sldId id="270" r:id="rId26"/>
    <p:sldId id="271" r:id="rId27"/>
    <p:sldId id="2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60" userDrawn="1">
          <p15:clr>
            <a:srgbClr val="A4A3A4"/>
          </p15:clr>
        </p15:guide>
        <p15:guide id="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tableStyles" Target="tableStyles.xml"/><Relationship Id="rId3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ACF2343-878B-47D9-BB56-F7AB678735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5309A3F-3CD6-4A1C-A61F-E0B890CF9D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E05E3BB-0C02-416F-85B2-C5E73DD87F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4FD83F4-8D6F-4E55-91A5-BEA46A199C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5B7F550-DA51-4A07-9C2F-ADCF1525F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4828902-F35C-4E08-B7E5-BDD4A00F10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7AD6A11-21EF-40EE-A578-15AC2FE4B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66256CF-6467-4709-B332-AE2A47F0FC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094511A-BDEA-49C1-93E1-BB3F5D3B2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20EEBF9-FC7B-4551-8CC5-FC3A630015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9B733B7-FEBB-4BAE-AB5E-63574C529E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828D7FD-FCD0-4F4E-8805-D95C1E0E8F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45ED4FB-D502-4B23-8924-FC1BFC41CD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2417778" y="802298"/>
            <a:ext cx="8637074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>
          <a:xfrm>
            <a:off x="1437664" y="798973"/>
            <a:ext cx="811018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9439111" y="798973"/>
            <a:ext cx="1615743" cy="4659889"/>
          </a:xfrm>
        </p:spPr>
        <p:txBody>
          <a:bodyPr vert="eaVert"/>
          <a:lstStyle>
            <a:lvl1pPr algn="l"/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454238" y="1756130"/>
            <a:ext cx="8643156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454238" y="3806195"/>
            <a:ext cx="8630448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8" y="3804985"/>
            <a:ext cx="86304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449216" y="804889"/>
            <a:ext cx="9605636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1447330" y="2010878"/>
            <a:ext cx="4645153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447190" y="804163"/>
            <a:ext cx="9607662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447190" y="2019549"/>
            <a:ext cx="4645153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447190" y="2824269"/>
            <a:ext cx="4645153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412361" y="2023003"/>
            <a:ext cx="4645153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412361" y="2821491"/>
            <a:ext cx="4645153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444670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043713" y="798974"/>
            <a:ext cx="6012471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444670" y="3205491"/>
            <a:ext cx="3275014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8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0" scaled="0"/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76200" h="762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</p:grp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451205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 noEditPoints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450328" y="3145992"/>
            <a:ext cx="5524405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>
          <a:xfrm>
            <a:off x="1447381" y="5469856"/>
            <a:ext cx="5527352" cy="320123"/>
          </a:xfrm>
        </p:spPr>
        <p:txBody>
          <a:bodyPr/>
          <a:lstStyle>
            <a:lvl1pPr algn="l"/>
          </a:lstStyle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>
          <a:xfrm>
            <a:off x="1447381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1" y="3143605"/>
            <a:ext cx="552735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1451578" y="804519"/>
            <a:ext cx="960327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451578" y="2015732"/>
            <a:ext cx="9603276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7554137" y="330370"/>
            <a:ext cx="350071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1451578" y="329307"/>
            <a:ext cx="59388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480060" y="798973"/>
            <a:ext cx="81101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 panose="020B0604020202020204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2273131" y="1996279"/>
            <a:ext cx="8234016" cy="1508959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тр</a:t>
            </a:r>
            <a:r>
              <a:rPr lang="ru-RU" sz="4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нинг</a:t>
            </a:r>
          </a:p>
          <a:p>
            <a:pPr algn="ctr"/>
            <a:r>
              <a:rPr lang="ru-RU" sz="4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«Сем</a:t>
            </a:r>
            <a:r>
              <a:rPr lang="ru-RU" sz="4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4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  </a:t>
            </a: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2674520"/>
            <a:ext cx="4231049" cy="4029676"/>
          </a:xfrm>
          <a:prstGeom prst="rect">
            <a:avLst/>
          </a:prstGeom>
        </p:spPr>
      </p:pic>
      <p:pic>
        <p:nvPicPr>
          <p:cNvPr id="8" name="Picture 1"/>
          <p:cNvPicPr>
            <a:picLocks noGrp="0" noSelect="0" noChangeAspect="1" noMove="0"/>
          </p:cNvPicPr>
          <p:nvPr/>
        </p:nvPicPr>
        <p:blipFill>
          <a:blip r:embed="rId2"/>
          <a:srcRect l="12876" t="16827" r="11411" b="14578"/>
          <a:stretch/>
        </p:blipFill>
        <p:spPr>
          <a:xfrm>
            <a:off x="6390139" y="194284"/>
            <a:ext cx="2678270" cy="189924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8198" t="1528" r="7225" b="25151"/>
          <a:stretch/>
        </p:blipFill>
        <p:spPr>
          <a:xfrm>
            <a:off x="3905192" y="194284"/>
            <a:ext cx="2190808" cy="1899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94042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27005" y="2015733"/>
            <a:ext cx="11263917" cy="3786180"/>
          </a:xfrm>
        </p:spPr>
        <p:txBody>
          <a:bodyPr>
            <a:noAutofit/>
          </a:bodyPr>
          <a:lstStyle/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Одн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жды в дом, где ж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 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дные муж и жен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, постуч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ли. 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ло три ст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рца, их зв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 Бог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тство, Уд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ча и Люб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вь. Хоз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ева их гостепри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мно приглас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 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йти. 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 отв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тили, что 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 м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гут впуст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 одног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из них, что он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никогд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об 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том не пожал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ют. Муж и жен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засп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рили: «Дав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 бог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тство, мы так б</a:t>
            </a:r>
            <a:r>
              <a:rPr lang="ru-RU" sz="2400" dirty="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!» - сказ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 муж. «Нет, дав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 Уд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чу» - наст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ивала жен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- «И 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дем ж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 сч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стливо». И тут супр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ги посмотр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 др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 др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гу в глаз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и р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зом воскл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кнули – «Н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до позв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 люб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вь!». Пор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 переступ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 три ст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рца, супр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ги оч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нь удив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лись. Потом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что там, где 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сть Люб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вь, всегд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дут Бог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тство и Уд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ча – отв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тили ст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рцы.</a:t>
            </a:r>
          </a:p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0885" y="5538463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94042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27005" y="2015733"/>
            <a:ext cx="11263917" cy="3786180"/>
          </a:xfrm>
        </p:spPr>
        <p:txBody>
          <a:bodyPr>
            <a:noAutofit/>
          </a:bodyPr>
          <a:lstStyle/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 startAt="2"/>
            </a:pP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Что зн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чит сл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шаться род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телей, сов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товаться с н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ми, заб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титься о них, когд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в</a:t>
            </a:r>
            <a:r>
              <a:rPr lang="ru-RU" sz="24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растите.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0885" y="5502558"/>
            <a:ext cx="6373272" cy="637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2710885" y="4865232"/>
            <a:ext cx="6373272" cy="637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УВАЖ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94042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27005" y="2015733"/>
            <a:ext cx="11263917" cy="3786180"/>
          </a:xfrm>
        </p:spPr>
        <p:txBody>
          <a:bodyPr>
            <a:noAutofit/>
          </a:bodyPr>
          <a:lstStyle/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 startAt="3"/>
            </a:pPr>
            <a:r>
              <a:rPr lang="ru-RU" sz="2400" b="0" i="0" u="none" strike="noStrike">
                <a:latin typeface="+mn-lt"/>
                <a:ea typeface="+mn-ea"/>
                <a:cs typeface="+mn-cs"/>
              </a:rPr>
              <a:t>Ч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вство над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ё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жности, подд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е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ржки, увер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е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нности у чл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е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нов семь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и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 б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дет подд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е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рживаться, 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е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сли в д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о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ме жив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т мир и лад. Как гл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сит нар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о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дная м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дрость: «Не н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до кл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а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д, 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е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сли в семь</a:t>
            </a:r>
            <a:r>
              <a:rPr lang="ru-RU" sz="2400" b="0" i="0" u="none" strike="noStrike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е</a:t>
            </a:r>
            <a:r>
              <a:rPr lang="ru-RU" sz="2400" b="0" i="0" u="none" strike="noStrike">
                <a:latin typeface="+mn-lt"/>
                <a:ea typeface="+mn-ea"/>
                <a:cs typeface="+mn-cs"/>
              </a:rPr>
              <a:t> лад».</a:t>
            </a: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0885" y="5538463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2710885" y="4937041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УВАЖ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6" name="Прямоугольник 3"/>
          <p:cNvSpPr/>
          <p:nvPr/>
        </p:nvSpPr>
        <p:spPr>
          <a:xfrm>
            <a:off x="2710884" y="433561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МИР И ЛАД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94042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27005" y="2015733"/>
            <a:ext cx="11263917" cy="3786180"/>
          </a:xfrm>
        </p:spPr>
        <p:txBody>
          <a:bodyPr>
            <a:noAutofit/>
          </a:bodyPr>
          <a:lstStyle/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 startAt="4"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 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вние времен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жил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др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жная семь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. В ней всегд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цар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 люб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 и согл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сие. Молв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об эт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 семь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дошл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до прав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теля, 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звал глав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семь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, чт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бы узн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ть, как им уда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ё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тся так др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жно ж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ть. Отв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 удив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 прав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теля, на лист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ло нап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сано 100 сл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в: поним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ние.</a:t>
            </a: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0885" y="5538463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2710885" y="4937041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УВАЖ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6" name="Прямоугольник 3"/>
          <p:cNvSpPr/>
          <p:nvPr/>
        </p:nvSpPr>
        <p:spPr>
          <a:xfrm>
            <a:off x="2710884" y="433561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МИР И ЛАД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7" name="Прямоугольник 3"/>
          <p:cNvSpPr/>
          <p:nvPr/>
        </p:nvSpPr>
        <p:spPr>
          <a:xfrm>
            <a:off x="2710885" y="3734198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ПОНИМ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94042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27005" y="2015733"/>
            <a:ext cx="11263917" cy="3786180"/>
          </a:xfrm>
        </p:spPr>
        <p:txBody>
          <a:bodyPr>
            <a:noAutofit/>
          </a:bodyPr>
          <a:lstStyle/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 startAt="5"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Ком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-то 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жет показ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ться смешн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м, но провод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 уб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рку в кварт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ре по субб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там – это трад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ция! У к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ждого в семь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сво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об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занности, по 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зрасту. К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ждый з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нят раб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той – кт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-то 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ет пол, кт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-то вытир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ет п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ль, а кт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-то 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ет пос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ду и вын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сит 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сор. В семь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все 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лают раб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ту др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жно, с заб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той и подд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ржкой...</a:t>
            </a: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0885" y="5538463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2710885" y="4937041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УВАЖ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6" name="Прямоугольник 3"/>
          <p:cNvSpPr/>
          <p:nvPr/>
        </p:nvSpPr>
        <p:spPr>
          <a:xfrm>
            <a:off x="2710884" y="433561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МИР И ЛАД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7" name="Прямоугольник 3"/>
          <p:cNvSpPr/>
          <p:nvPr/>
        </p:nvSpPr>
        <p:spPr>
          <a:xfrm>
            <a:off x="2710885" y="3734198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ПОНИМ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8" name="Прямоугольник 3"/>
          <p:cNvSpPr/>
          <p:nvPr/>
        </p:nvSpPr>
        <p:spPr>
          <a:xfrm>
            <a:off x="2710885" y="312828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ТР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7" y="1128532"/>
            <a:ext cx="9603276" cy="668044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Заг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</a:rPr>
              <a:t> </a:t>
            </a:r>
            <a:endParaRPr lang="ru-RU" sz="4000" dirty="0"/>
          </a:p>
        </p:txBody>
      </p:sp>
      <p:sp>
        <p:nvSpPr>
          <p:cNvPr id="6" name="Текст. поле 5"/>
          <p:cNvSpPr txBox="1"/>
          <p:nvPr/>
        </p:nvSpPr>
        <p:spPr>
          <a:xfrm>
            <a:off x="1451577" y="1901375"/>
            <a:ext cx="9603276" cy="252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 мен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сть м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ма,</a:t>
            </a:r>
          </a:p>
          <a:p>
            <a:pPr algn="ctr"/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 мен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сть п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па, </a:t>
            </a:r>
          </a:p>
          <a:p>
            <a:pPr algn="ctr"/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 мен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сть д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душка,</a:t>
            </a:r>
          </a:p>
          <a:p>
            <a:pPr algn="ctr"/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 мен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сть б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бушка,</a:t>
            </a:r>
          </a:p>
          <a:p>
            <a:pPr algn="ctr"/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 у н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х </a:t>
            </a:r>
            <a:r>
              <a:rPr lang="en-US" sz="320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en-US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сть я.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l="5565" t="8198" r="4452" b="23762"/>
          <a:stretch/>
        </p:blipFill>
        <p:spPr>
          <a:xfrm>
            <a:off x="1202337" y="354649"/>
            <a:ext cx="2401771" cy="242461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 l="20151" t="2779" r="38659" b="35016"/>
          <a:stretch/>
        </p:blipFill>
        <p:spPr>
          <a:xfrm>
            <a:off x="481102" y="3323942"/>
            <a:ext cx="2417803" cy="2424613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 l="893" t="2949" r="-893" b="13657"/>
          <a:stretch/>
        </p:blipFill>
        <p:spPr>
          <a:xfrm>
            <a:off x="8922701" y="354650"/>
            <a:ext cx="2132152" cy="242461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 l="27258" r="30316" b="27652"/>
          <a:stretch/>
        </p:blipFill>
        <p:spPr>
          <a:xfrm>
            <a:off x="9504016" y="3324403"/>
            <a:ext cx="2132152" cy="2424152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rcRect l="28288" r="4768" b="8059"/>
          <a:stretch/>
        </p:blipFill>
        <p:spPr>
          <a:xfrm>
            <a:off x="5131074" y="4536249"/>
            <a:ext cx="2244283" cy="225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94042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27005" y="2015733"/>
            <a:ext cx="11263917" cy="3786180"/>
          </a:xfrm>
        </p:spPr>
        <p:txBody>
          <a:bodyPr>
            <a:no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При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хал долгожд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нный гость,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Давн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он не был в 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шем 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ме,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Его встреч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 нам довел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сь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 рад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шьем, в 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жливом покл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не.</a:t>
            </a: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0885" y="5538463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2710885" y="4937041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УВАЖ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6" name="Прямоугольник 3"/>
          <p:cNvSpPr/>
          <p:nvPr/>
        </p:nvSpPr>
        <p:spPr>
          <a:xfrm>
            <a:off x="2710884" y="433561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МИР И ЛАД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7" name="Прямоугольник 3"/>
          <p:cNvSpPr/>
          <p:nvPr/>
        </p:nvSpPr>
        <p:spPr>
          <a:xfrm>
            <a:off x="2710885" y="3734198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ПОНИМ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8" name="Прямоугольник 3"/>
          <p:cNvSpPr/>
          <p:nvPr/>
        </p:nvSpPr>
        <p:spPr>
          <a:xfrm>
            <a:off x="2710885" y="312828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ТР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9" name="Прямоугольник 3"/>
          <p:cNvSpPr/>
          <p:nvPr/>
        </p:nvSpPr>
        <p:spPr>
          <a:xfrm>
            <a:off x="2710885" y="2526867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ГОСТЕПРИ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МСТВО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94042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йные ц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нности»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27005" y="2015733"/>
            <a:ext cx="11263917" cy="3786180"/>
          </a:xfrm>
        </p:spPr>
        <p:txBody>
          <a:bodyPr>
            <a:noAutofit/>
          </a:bodyPr>
          <a:lstStyle/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 startAt="7"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дина бер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ё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 нач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ло с 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тчего 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ма. 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тчий, значит отц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вский, 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сл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во тог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же к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рня, что и 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тчество – земл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ших отц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в. Отц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вское сл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во кр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пкое, неруш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мое. 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ши мужч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ны 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гут вс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ё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: дом постр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ить, и в тр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дную мин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ту вст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 на защ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ту 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дины.</a:t>
            </a: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None/>
            </a:pPr>
            <a:endParaRPr lang="ru-RU" sz="24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0885" y="5538463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2710885" y="4937041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УВАЖ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6" name="Прямоугольник 3"/>
          <p:cNvSpPr/>
          <p:nvPr/>
        </p:nvSpPr>
        <p:spPr>
          <a:xfrm>
            <a:off x="2710884" y="433561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МИР И ЛАД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7" name="Прямоугольник 3"/>
          <p:cNvSpPr/>
          <p:nvPr/>
        </p:nvSpPr>
        <p:spPr>
          <a:xfrm>
            <a:off x="2710885" y="3734198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ПОНИМ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8" name="Прямоугольник 3"/>
          <p:cNvSpPr/>
          <p:nvPr/>
        </p:nvSpPr>
        <p:spPr>
          <a:xfrm>
            <a:off x="2710885" y="3128289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ТР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9" name="Прямоугольник 3"/>
          <p:cNvSpPr/>
          <p:nvPr/>
        </p:nvSpPr>
        <p:spPr>
          <a:xfrm>
            <a:off x="2710885" y="2526867"/>
            <a:ext cx="6373272" cy="601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ГОСТЕПРИ</a:t>
            </a:r>
            <a:r>
              <a:rPr lang="ru-RU" sz="28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800">
                <a:solidFill>
                  <a:schemeClr val="bg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МСТВО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10" name="Треугольник 9"/>
          <p:cNvSpPr/>
          <p:nvPr/>
        </p:nvSpPr>
        <p:spPr>
          <a:xfrm>
            <a:off x="1876076" y="664257"/>
            <a:ext cx="8042891" cy="1862610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ЗАЩ</a:t>
            </a:r>
            <a:r>
              <a:rPr lang="ru-RU" sz="36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36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ТА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11" name="Прямоугольник со скругленными углами 10"/>
          <p:cNvSpPr/>
          <p:nvPr/>
        </p:nvSpPr>
        <p:spPr>
          <a:xfrm>
            <a:off x="2033165" y="6139885"/>
            <a:ext cx="7728714" cy="7181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СЕМЬ</a:t>
            </a:r>
            <a:r>
              <a:rPr lang="ru-RU" sz="36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endParaRPr lang="en-US">
              <a:solidFill>
                <a:schemeClr val="tx1"/>
              </a:solidFill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058359" y="1146027"/>
            <a:ext cx="10389714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«генеалог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ческое др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во»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48611" y="2015760"/>
            <a:ext cx="6009210" cy="4642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"/>
          <a:srcRect l="1275" t="2362" r="1374" b="1806"/>
          <a:stretch/>
        </p:blipFill>
        <p:spPr>
          <a:xfrm>
            <a:off x="0" y="-538951"/>
            <a:ext cx="12192000" cy="7674488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6171869" y="4957861"/>
            <a:ext cx="2124372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Анастасия</a:t>
            </a:r>
          </a:p>
        </p:txBody>
      </p:sp>
      <p:sp>
        <p:nvSpPr>
          <p:cNvPr id="8" name="Текст. поле 7"/>
          <p:cNvSpPr txBox="1"/>
          <p:nvPr/>
        </p:nvSpPr>
        <p:spPr>
          <a:xfrm>
            <a:off x="2223519" y="3778868"/>
            <a:ext cx="1810655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Папа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Вячеслав</a:t>
            </a:r>
          </a:p>
        </p:txBody>
      </p:sp>
      <p:sp>
        <p:nvSpPr>
          <p:cNvPr id="9" name="Текст. поле 8"/>
          <p:cNvSpPr txBox="1"/>
          <p:nvPr/>
        </p:nvSpPr>
        <p:spPr>
          <a:xfrm>
            <a:off x="7810916" y="3778868"/>
            <a:ext cx="1810654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Мама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Элина</a:t>
            </a:r>
          </a:p>
        </p:txBody>
      </p:sp>
      <p:sp>
        <p:nvSpPr>
          <p:cNvPr id="10" name="Текст. поле 9"/>
          <p:cNvSpPr txBox="1"/>
          <p:nvPr/>
        </p:nvSpPr>
        <p:spPr>
          <a:xfrm>
            <a:off x="9776206" y="2731950"/>
            <a:ext cx="1458054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Дедушка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Велор</a:t>
            </a:r>
          </a:p>
        </p:txBody>
      </p:sp>
      <p:sp>
        <p:nvSpPr>
          <p:cNvPr id="11" name="Текст. поле 10"/>
          <p:cNvSpPr txBox="1"/>
          <p:nvPr/>
        </p:nvSpPr>
        <p:spPr>
          <a:xfrm>
            <a:off x="6096000" y="2731950"/>
            <a:ext cx="1458054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Бабушка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Роза</a:t>
            </a:r>
          </a:p>
        </p:txBody>
      </p:sp>
      <p:sp>
        <p:nvSpPr>
          <p:cNvPr id="12" name="Текст. поле 11"/>
          <p:cNvSpPr txBox="1"/>
          <p:nvPr/>
        </p:nvSpPr>
        <p:spPr>
          <a:xfrm>
            <a:off x="985415" y="2731950"/>
            <a:ext cx="1458054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Бабушка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Любовь</a:t>
            </a:r>
          </a:p>
        </p:txBody>
      </p:sp>
      <p:sp>
        <p:nvSpPr>
          <p:cNvPr id="13" name="Текст. поле 12"/>
          <p:cNvSpPr txBox="1"/>
          <p:nvPr/>
        </p:nvSpPr>
        <p:spPr>
          <a:xfrm>
            <a:off x="3476301" y="2731950"/>
            <a:ext cx="1458054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Дедушка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Леонид</a:t>
            </a:r>
          </a:p>
        </p:txBody>
      </p:sp>
      <p:sp>
        <p:nvSpPr>
          <p:cNvPr id="14" name="Текст. поле 13"/>
          <p:cNvSpPr txBox="1"/>
          <p:nvPr/>
        </p:nvSpPr>
        <p:spPr>
          <a:xfrm>
            <a:off x="54600" y="1346362"/>
            <a:ext cx="1543822" cy="6364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Прабабушка</a:t>
            </a:r>
          </a:p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Анфиса</a:t>
            </a:r>
          </a:p>
        </p:txBody>
      </p:sp>
      <p:sp>
        <p:nvSpPr>
          <p:cNvPr id="15" name="Текст. поле 13"/>
          <p:cNvSpPr txBox="1"/>
          <p:nvPr/>
        </p:nvSpPr>
        <p:spPr>
          <a:xfrm>
            <a:off x="10505233" y="1346362"/>
            <a:ext cx="1591470" cy="6364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Прабабушка</a:t>
            </a:r>
          </a:p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Линуфар</a:t>
            </a:r>
          </a:p>
        </p:txBody>
      </p:sp>
      <p:sp>
        <p:nvSpPr>
          <p:cNvPr id="16" name="Текст. поле 13"/>
          <p:cNvSpPr txBox="1"/>
          <p:nvPr/>
        </p:nvSpPr>
        <p:spPr>
          <a:xfrm>
            <a:off x="4782363" y="1346361"/>
            <a:ext cx="1724888" cy="6364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Прабабушка</a:t>
            </a:r>
          </a:p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Фархана</a:t>
            </a:r>
          </a:p>
        </p:txBody>
      </p:sp>
      <p:sp>
        <p:nvSpPr>
          <p:cNvPr id="23" name="Текст. поле 22"/>
          <p:cNvSpPr txBox="1"/>
          <p:nvPr/>
        </p:nvSpPr>
        <p:spPr>
          <a:xfrm>
            <a:off x="1714443" y="1346362"/>
            <a:ext cx="1672969" cy="6364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Прадедушка</a:t>
            </a:r>
          </a:p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Фёдор</a:t>
            </a:r>
          </a:p>
        </p:txBody>
      </p:sp>
      <p:sp>
        <p:nvSpPr>
          <p:cNvPr id="24" name="Текст. поле 6"/>
          <p:cNvSpPr txBox="1"/>
          <p:nvPr/>
        </p:nvSpPr>
        <p:spPr>
          <a:xfrm>
            <a:off x="3387411" y="4957861"/>
            <a:ext cx="2124372" cy="697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Сестра</a:t>
            </a:r>
          </a:p>
          <a:p>
            <a:pPr algn="ctr"/>
            <a:r>
              <a:rPr lang="ru-RU" sz="20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Екатерина</a:t>
            </a:r>
          </a:p>
        </p:txBody>
      </p:sp>
      <p:sp>
        <p:nvSpPr>
          <p:cNvPr id="25" name="Текст. поле 22"/>
          <p:cNvSpPr txBox="1"/>
          <p:nvPr/>
        </p:nvSpPr>
        <p:spPr>
          <a:xfrm>
            <a:off x="6623272" y="1346362"/>
            <a:ext cx="1672969" cy="6364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Прадедушка</a:t>
            </a:r>
          </a:p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Шакур</a:t>
            </a:r>
          </a:p>
        </p:txBody>
      </p:sp>
      <p:sp>
        <p:nvSpPr>
          <p:cNvPr id="26" name="Текст. поле 22"/>
          <p:cNvSpPr txBox="1"/>
          <p:nvPr/>
        </p:nvSpPr>
        <p:spPr>
          <a:xfrm>
            <a:off x="8716243" y="1346362"/>
            <a:ext cx="1672969" cy="63648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Прадедушка</a:t>
            </a:r>
          </a:p>
          <a:p>
            <a:pPr algn="ctr"/>
            <a:r>
              <a:rPr lang="ru-RU" sz="18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Галимжан</a:t>
            </a:r>
          </a:p>
        </p:txBody>
      </p:sp>
      <p:cxnSp>
        <p:nvCxnSpPr>
          <p:cNvPr id="27" name="Прямая соед. линия 1 26"/>
          <p:cNvCxnSpPr/>
          <p:nvPr/>
        </p:nvCxnSpPr>
        <p:spPr>
          <a:xfrm flipV="1">
            <a:off x="1598422" y="1664607"/>
            <a:ext cx="116020" cy="0"/>
          </a:xfrm>
          <a:prstGeom prst="straightConnector1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. линия 1 26"/>
          <p:cNvCxnSpPr/>
          <p:nvPr/>
        </p:nvCxnSpPr>
        <p:spPr>
          <a:xfrm flipV="1">
            <a:off x="6507252" y="1664607"/>
            <a:ext cx="116020" cy="0"/>
          </a:xfrm>
          <a:prstGeom prst="straightConnector1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. линия 1 26"/>
          <p:cNvCxnSpPr/>
          <p:nvPr/>
        </p:nvCxnSpPr>
        <p:spPr>
          <a:xfrm flipV="1">
            <a:off x="10389214" y="1664608"/>
            <a:ext cx="116020" cy="0"/>
          </a:xfrm>
          <a:prstGeom prst="straightConnector1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. линия 1 26"/>
          <p:cNvCxnSpPr/>
          <p:nvPr/>
        </p:nvCxnSpPr>
        <p:spPr>
          <a:xfrm flipV="1">
            <a:off x="2443469" y="3080475"/>
            <a:ext cx="1032832" cy="0"/>
          </a:xfrm>
          <a:prstGeom prst="straightConnector1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. линия 1 26"/>
          <p:cNvCxnSpPr/>
          <p:nvPr/>
        </p:nvCxnSpPr>
        <p:spPr>
          <a:xfrm flipV="1">
            <a:off x="7554054" y="3080476"/>
            <a:ext cx="2222152" cy="0"/>
          </a:xfrm>
          <a:prstGeom prst="straightConnector1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. линия 1 26"/>
          <p:cNvCxnSpPr/>
          <p:nvPr/>
        </p:nvCxnSpPr>
        <p:spPr>
          <a:xfrm flipV="1">
            <a:off x="4034174" y="4061965"/>
            <a:ext cx="3776742" cy="0"/>
          </a:xfrm>
          <a:prstGeom prst="straightConnector1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. линия 1 32"/>
          <p:cNvCxnSpPr/>
          <p:nvPr/>
        </p:nvCxnSpPr>
        <p:spPr>
          <a:xfrm>
            <a:off x="1661393" y="1670091"/>
            <a:ext cx="-4961" cy="106185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. линия 1 32"/>
          <p:cNvCxnSpPr/>
          <p:nvPr/>
        </p:nvCxnSpPr>
        <p:spPr>
          <a:xfrm>
            <a:off x="6570222" y="1670091"/>
            <a:ext cx="-4961" cy="106185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. линия 1 32"/>
          <p:cNvCxnSpPr/>
          <p:nvPr/>
        </p:nvCxnSpPr>
        <p:spPr>
          <a:xfrm>
            <a:off x="10452186" y="1670091"/>
            <a:ext cx="-4961" cy="106185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. линия 1 32"/>
          <p:cNvCxnSpPr/>
          <p:nvPr/>
        </p:nvCxnSpPr>
        <p:spPr>
          <a:xfrm>
            <a:off x="2959885" y="3080475"/>
            <a:ext cx="0" cy="69839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. линия 1 32"/>
          <p:cNvCxnSpPr/>
          <p:nvPr/>
        </p:nvCxnSpPr>
        <p:spPr>
          <a:xfrm>
            <a:off x="8716243" y="3080475"/>
            <a:ext cx="0" cy="69839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. линия 1 37"/>
          <p:cNvCxnSpPr/>
          <p:nvPr/>
        </p:nvCxnSpPr>
        <p:spPr>
          <a:xfrm>
            <a:off x="5756120" y="4043003"/>
            <a:ext cx="0" cy="432915"/>
          </a:xfrm>
          <a:prstGeom prst="straightConnector1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. линия 1 32"/>
          <p:cNvCxnSpPr/>
          <p:nvPr/>
        </p:nvCxnSpPr>
        <p:spPr>
          <a:xfrm flipH="1">
            <a:off x="5165275" y="4475918"/>
            <a:ext cx="590845" cy="48194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. линия 1 32"/>
          <p:cNvCxnSpPr/>
          <p:nvPr/>
        </p:nvCxnSpPr>
        <p:spPr>
          <a:xfrm>
            <a:off x="5756120" y="4475918"/>
            <a:ext cx="679762" cy="48194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21390" y="2541695"/>
            <a:ext cx="8643156" cy="1207166"/>
          </a:xfrm>
        </p:spPr>
        <p:txBody>
          <a:bodyPr>
            <a:normAutofit/>
          </a:bodyPr>
          <a:lstStyle/>
          <a:p>
            <a:r>
              <a:rPr lang="ru-RU" sz="5500" dirty="0"/>
              <a:t>Спасибо за Участие!</a:t>
            </a: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189780" y="3257464"/>
            <a:ext cx="2865494" cy="2849620"/>
          </a:xfrm>
          <a:prstGeom prst="rect">
            <a:avLst/>
          </a:prstGeom>
        </p:spPr>
      </p:pic>
      <p:pic>
        <p:nvPicPr>
          <p:cNvPr id="6" name="Picture 1"/>
          <p:cNvPicPr>
            <a:picLocks noGrp="0" noSelect="0" noChangeAspect="1" noMove="0"/>
          </p:cNvPicPr>
          <p:nvPr/>
        </p:nvPicPr>
        <p:blipFill>
          <a:blip r:embed="rId2"/>
          <a:srcRect l="12876" t="16827" r="11411" b="14578"/>
          <a:stretch/>
        </p:blipFill>
        <p:spPr>
          <a:xfrm>
            <a:off x="5646306" y="451491"/>
            <a:ext cx="2678270" cy="1899249"/>
          </a:xfrm>
          <a:prstGeom prst="rect">
            <a:avLst/>
          </a:prstGeom>
        </p:spPr>
      </p:pic>
      <p:pic>
        <p:nvPicPr>
          <p:cNvPr id="7" name="Изображение 10"/>
          <p:cNvPicPr>
            <a:picLocks noChangeAspect="1"/>
          </p:cNvPicPr>
          <p:nvPr/>
        </p:nvPicPr>
        <p:blipFill>
          <a:blip r:embed="rId3"/>
          <a:srcRect l="8198" t="1528" r="7225" b="25151"/>
          <a:stretch/>
        </p:blipFill>
        <p:spPr>
          <a:xfrm>
            <a:off x="3161359" y="451491"/>
            <a:ext cx="2190808" cy="1899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098378"/>
            <a:ext cx="9603276" cy="75537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Пр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вила тр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нинга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1451578" y="1996700"/>
            <a:ext cx="9603276" cy="3908042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Не перебив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ть: д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 в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сказаться к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ждому челов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ку; 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Уваж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и доброжел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тельность по отнош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нию др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 к др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гу;  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Не исп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льзовать моб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льные телеф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ны во вр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мя тр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нинга; 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Акт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вное уч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стие в тр</a:t>
            </a:r>
            <a:r>
              <a:rPr lang="ru-RU" sz="2800" b="0" i="0" u="none" strike="noStrike" dirty="0">
                <a:solidFill>
                  <a:srgbClr val="FF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нинге.</a:t>
            </a:r>
            <a:endParaRPr lang="ru-RU" sz="2800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2139713" y="2539476"/>
            <a:ext cx="9005928" cy="88952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«Семь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- 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то...»  </a:t>
            </a: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33363" y="0"/>
            <a:ext cx="4018627" cy="27361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EditPoints="1"/>
          </p:cNvSpPr>
          <p:nvPr>
            <p:ph idx="4294967295"/>
          </p:nvPr>
        </p:nvSpPr>
        <p:spPr>
          <a:xfrm>
            <a:off x="403119" y="715508"/>
            <a:ext cx="11274801" cy="5200761"/>
          </a:xfrm>
        </p:spPr>
        <p:txBody>
          <a:bodyPr>
            <a:no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 panose="020B0604020202020204"/>
              <a:buChar char="•"/>
            </a:pP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сли семь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— 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зд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ние, то как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е…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 panose="020B0604020202020204"/>
              <a:buChar char="•"/>
            </a:pP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сли семь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— 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цв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т, то как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й…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 panose="020B0604020202020204"/>
              <a:buChar char="•"/>
            </a:pP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сли семь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— 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м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зыка, то как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 …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 panose="020B0604020202020204"/>
              <a:buChar char="•"/>
            </a:pP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сли семь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— 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геометр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ческая фиг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ра, то как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я…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itchFamily="34" charset="0" panose="020B0604020202020204"/>
              <a:buChar char="•"/>
            </a:pP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сли семь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— 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настро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ние, то как</a:t>
            </a:r>
            <a:r>
              <a:rPr lang="ru-RU" sz="36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36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е…</a:t>
            </a:r>
            <a:r>
              <a:rPr lang="ru-RU" sz="3600" b="0" i="0" u="none" strike="noStrike" dirty="0">
                <a:solidFill>
                  <a:srgbClr val="181818"/>
                </a:solidFill>
                <a:effectLst/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</a:t>
            </a:r>
            <a:endParaRPr lang="ru-RU" sz="3200" u="none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79296" y="715508"/>
            <a:ext cx="2898625" cy="648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кирп</a:t>
            </a:r>
            <a:r>
              <a:rPr lang="ru-RU" sz="32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чное</a:t>
            </a:r>
            <a:endParaRPr lang="en-US" sz="160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7" name="Прямоугольник 4"/>
          <p:cNvSpPr/>
          <p:nvPr/>
        </p:nvSpPr>
        <p:spPr>
          <a:xfrm>
            <a:off x="8234707" y="1487343"/>
            <a:ext cx="2898625" cy="648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зел</a:t>
            </a:r>
            <a:r>
              <a:rPr lang="ru-RU" sz="32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ё</a:t>
            </a:r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ный	</a:t>
            </a:r>
            <a:endParaRPr lang="en-US" sz="160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8" name="Прямоугольник 4"/>
          <p:cNvSpPr/>
          <p:nvPr/>
        </p:nvSpPr>
        <p:spPr>
          <a:xfrm>
            <a:off x="8931169" y="2240118"/>
            <a:ext cx="2898625" cy="648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чуд</a:t>
            </a:r>
            <a:r>
              <a:rPr lang="ru-RU" sz="32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сная	</a:t>
            </a:r>
            <a:endParaRPr lang="en-US" sz="160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9" name="Прямоугольник 4"/>
          <p:cNvSpPr/>
          <p:nvPr/>
        </p:nvSpPr>
        <p:spPr>
          <a:xfrm>
            <a:off x="2422866" y="3660206"/>
            <a:ext cx="2898625" cy="648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кр</a:t>
            </a:r>
            <a:r>
              <a:rPr lang="ru-RU" sz="32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глая</a:t>
            </a:r>
            <a:endParaRPr lang="en-US" sz="160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sp>
        <p:nvSpPr>
          <p:cNvPr id="10" name="Прямоугольник 4"/>
          <p:cNvSpPr/>
          <p:nvPr/>
        </p:nvSpPr>
        <p:spPr>
          <a:xfrm>
            <a:off x="9684020" y="4393921"/>
            <a:ext cx="2412682" cy="648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р</a:t>
            </a:r>
            <a:r>
              <a:rPr lang="ru-RU" sz="32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2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достное	</a:t>
            </a:r>
            <a:endParaRPr lang="en-US" sz="160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2" animBg="1"/>
      <p:bldP spid="8" grpId="3" animBg="1"/>
      <p:bldP spid="9" grpId="4" animBg="1"/>
      <p:bldP spid="10" grpId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13358" y="3429000"/>
            <a:ext cx="11517762" cy="191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Семь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- 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с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мое в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жное, что 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сть в м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ре. </a:t>
            </a:r>
          </a:p>
          <a:p>
            <a:pPr algn="ctr"/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Семь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- 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н</a:t>
            </a:r>
            <a:r>
              <a:rPr lang="ru-RU" sz="4000" b="0" i="0" u="none" strike="noStrike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 т</a:t>
            </a:r>
            <a:r>
              <a:rPr lang="ru-RU" sz="4000" b="0" i="0" u="none" strike="noStrike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л, подд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ржка. </a:t>
            </a:r>
          </a:p>
          <a:p>
            <a:pPr algn="ctr"/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 б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дущем для вас семь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- 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 оп</a:t>
            </a:r>
            <a:r>
              <a:rPr lang="ru-RU" sz="40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40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ра.</a:t>
            </a:r>
            <a:endParaRPr lang="ru-RU" sz="4000" b="1" u="none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37563" y="-247774"/>
            <a:ext cx="3916875" cy="391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451578" y="1132703"/>
            <a:ext cx="9603276" cy="7210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Стар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нная лег</a:t>
            </a:r>
            <a:r>
              <a:rPr lang="ru-RU" sz="40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4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нда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4872764" y="2015732"/>
            <a:ext cx="7106477" cy="39938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 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вние времен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ж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ла одн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семь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, и в 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й цар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ли люб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вь и с</a:t>
            </a:r>
            <a:r>
              <a:rPr lang="ru-RU" sz="2400" b="0" i="0" u="none" strike="noStrike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огл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сие. Молв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об 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э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том долет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ла до прав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теля, и он спрос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 у ст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ршего 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да: «Как вам уда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ё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тся ж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ть, никогд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не сс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рясь, не обиж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 др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 др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га?» Ст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рец вз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 бум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гу и напис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 на ней что - то. Прав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тель посмотр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 и удив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лся, на лист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б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ы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ло нап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и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сано сто раз одн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 и то же сл</a:t>
            </a:r>
            <a:r>
              <a:rPr lang="ru-RU" sz="2400" b="0" i="0" u="none" strike="noStrike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о</a:t>
            </a:r>
            <a:r>
              <a:rPr lang="ru-RU" sz="2400" b="0" i="0" u="none" strike="noStrike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во…..</a:t>
            </a:r>
            <a:endParaRPr lang="ru-RU" sz="2400" u="none" dirty="0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l="11302"/>
          <a:stretch/>
        </p:blipFill>
        <p:spPr>
          <a:xfrm>
            <a:off x="237099" y="2015732"/>
            <a:ext cx="4489563" cy="37709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11908" y="2743339"/>
            <a:ext cx="10282616" cy="2315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ПОНИМ</a:t>
            </a:r>
            <a:r>
              <a:rPr lang="ru-RU" sz="6600">
                <a:solidFill>
                  <a:schemeClr val="tx1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660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</a:t>
            </a:r>
            <a:endParaRPr lang="en-US">
              <a:latin typeface="Arial" pitchFamily="34" charset="0" panose="020B0604020202020204"/>
              <a:ea typeface="Arial" pitchFamily="34" charset="0" panose="020B0604020202020204"/>
              <a:cs typeface="Arial" pitchFamily="34" charset="0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058359" y="1146027"/>
            <a:ext cx="10389714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«Как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 б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дет в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ша семь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?»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306393" y="2396924"/>
            <a:ext cx="1131316" cy="30333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 - </a:t>
            </a:r>
          </a:p>
          <a:p>
            <a:pPr marL="0" indent="0" algn="ctr">
              <a:buNone/>
            </a:pPr>
            <a:r>
              <a:rPr lang="ru-RU" sz="3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 - </a:t>
            </a:r>
          </a:p>
          <a:p>
            <a:pPr marL="0" indent="0" algn="ctr">
              <a:buNone/>
            </a:pPr>
            <a:r>
              <a:rPr lang="ru-RU" sz="3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Мь - </a:t>
            </a:r>
          </a:p>
          <a:p>
            <a:pPr marL="0" indent="0" algn="ctr">
              <a:buNone/>
            </a:pPr>
            <a:r>
              <a:rPr lang="ru-RU" sz="30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 -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058359" y="1146027"/>
            <a:ext cx="10389714" cy="710110"/>
          </a:xfrm>
        </p:spPr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Упражн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ние «Как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 б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у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дет в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а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ша семь</a:t>
            </a:r>
            <a:r>
              <a:rPr lang="ru-RU" sz="3500" dirty="0">
                <a:solidFill>
                  <a:srgbClr val="FF0000"/>
                </a:solidFill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</a:t>
            </a:r>
            <a:r>
              <a:rPr lang="ru-RU" sz="35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?»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417623" y="1977614"/>
            <a:ext cx="11509229" cy="37290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С – счастливая, сильная, солнечная, светлая, справедливая, смелая, совершенная, скромная, сообразительная, смешная, спокойная, суровая, сказочная, серьезная, стильная, способная;</a:t>
            </a:r>
          </a:p>
          <a:p>
            <a:pPr marL="0" indent="0" algn="just">
              <a:buNone/>
            </a:pPr>
            <a:r>
              <a:rPr lang="ru-RU" sz="28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Е – единая, единственная, единомыслящая, естественная;</a:t>
            </a:r>
          </a:p>
          <a:p>
            <a:pPr marL="0" indent="0" algn="just">
              <a:buNone/>
            </a:pPr>
            <a:r>
              <a:rPr lang="ru-RU" sz="28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Мь – милая, многодетная, музыкальная, мечтательная, молодая, мудрая, модная, молодежная, милосердная;</a:t>
            </a:r>
          </a:p>
          <a:p>
            <a:pPr marL="0" indent="0" algn="just">
              <a:buNone/>
            </a:pPr>
            <a:r>
              <a:rPr lang="ru-RU" sz="2800" dirty="0">
                <a:latin typeface="Arial" pitchFamily="34" charset="0" panose="020B0604020202020204"/>
                <a:ea typeface="Arial" pitchFamily="34" charset="0" panose="020B0604020202020204"/>
                <a:cs typeface="Arial" pitchFamily="34" charset="0" panose="020B0604020202020204"/>
              </a:rPr>
              <a:t>Я – яркая, ясная, ярчайшая.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Произвольный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Галерея</vt:lpstr>
      <vt:lpstr>Профориентационный тренинг</vt:lpstr>
      <vt:lpstr>Правила тренинга</vt:lpstr>
      <vt:lpstr>Что же такое ПРОФОРИЕНТАЦИЯ ?</vt:lpstr>
      <vt:lpstr>Что такое тренинг ?</vt:lpstr>
      <vt:lpstr>Презентация PowerPoint</vt:lpstr>
      <vt:lpstr>Презентация PowerPoint</vt:lpstr>
      <vt:lpstr>Упражнение «Цепочка профессии»</vt:lpstr>
      <vt:lpstr>Упражнение «чёрный ящик»</vt:lpstr>
      <vt:lpstr>Ответ - Ложка.  Музыканты-ложкари;  врач в домашних условиях поверяет горло больного обычной ложкой;  сталевары берут пробу стали специальной ложкой</vt:lpstr>
      <vt:lpstr>Упражнение «мир профессии»</vt:lpstr>
      <vt:lpstr>Презентация PowerPoint</vt:lpstr>
      <vt:lpstr>Спасибо за Участие!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Профориентационный тренинг</dc:title>
  <dc:creator>Anastasiya and Kirill</dc:creator>
  <cp:lastModifiedBy>Анастасия</cp:lastModifiedBy>
  <cp:revision>3</cp:revision>
  <dcterms:created xsi:type="dcterms:W3CDTF">2022-01-27T17:27:13Z</dcterms:created>
  <dcterms:modified xsi:type="dcterms:W3CDTF">2024-03-03T15:20:27Z</dcterms:modified>
</cp:coreProperties>
</file>